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70" r:id="rId8"/>
    <p:sldId id="262" r:id="rId9"/>
    <p:sldId id="269" r:id="rId10"/>
    <p:sldId id="263" r:id="rId11"/>
    <p:sldId id="265" r:id="rId12"/>
    <p:sldId id="266" r:id="rId13"/>
    <p:sldId id="267" r:id="rId14"/>
    <p:sldId id="268" r:id="rId15"/>
    <p:sldId id="264" r:id="rId16"/>
    <p:sldId id="271"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9" autoAdjust="0"/>
    <p:restoredTop sz="94606" autoAdjust="0"/>
  </p:normalViewPr>
  <p:slideViewPr>
    <p:cSldViewPr snapToGrid="0" snapToObjects="1">
      <p:cViewPr varScale="1">
        <p:scale>
          <a:sx n="80" d="100"/>
          <a:sy n="80" d="100"/>
        </p:scale>
        <p:origin x="-118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50D9C25-34BF-1E4D-981E-24EC9FA87462}" type="datetimeFigureOut">
              <a:rPr lang="en-US" smtClean="0"/>
              <a:t>9/26/14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8B8BFE-7E79-B642-9BAC-02D627A8030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0D9C25-34BF-1E4D-981E-24EC9FA87462}" type="datetimeFigureOut">
              <a:rPr lang="en-US" smtClean="0"/>
              <a:t>9/26/14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8B8BFE-7E79-B642-9BAC-02D627A8030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50D9C25-34BF-1E4D-981E-24EC9FA87462}" type="datetimeFigureOut">
              <a:rPr lang="en-US" smtClean="0"/>
              <a:t>9/26/14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8B8BFE-7E79-B642-9BAC-02D627A80303}"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0D9C25-34BF-1E4D-981E-24EC9FA87462}" type="datetimeFigureOut">
              <a:rPr lang="en-US" smtClean="0"/>
              <a:t>9/26/14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8B8BFE-7E79-B642-9BAC-02D627A80303}"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0D9C25-34BF-1E4D-981E-24EC9FA87462}" type="datetimeFigureOut">
              <a:rPr lang="en-US" smtClean="0"/>
              <a:t>9/26/14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8B8BFE-7E79-B642-9BAC-02D627A8030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50D9C25-34BF-1E4D-981E-24EC9FA87462}" type="datetimeFigureOut">
              <a:rPr lang="en-US" smtClean="0"/>
              <a:t>9/26/14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8B8BFE-7E79-B642-9BAC-02D627A80303}"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50D9C25-34BF-1E4D-981E-24EC9FA87462}" type="datetimeFigureOut">
              <a:rPr lang="en-US" smtClean="0"/>
              <a:t>9/26/14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8B8BFE-7E79-B642-9BAC-02D627A8030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0D9C25-34BF-1E4D-981E-24EC9FA87462}" type="datetimeFigureOut">
              <a:rPr lang="en-US" smtClean="0"/>
              <a:t>9/26/14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8B8BFE-7E79-B642-9BAC-02D627A8030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750D9C25-34BF-1E4D-981E-24EC9FA87462}" type="datetimeFigureOut">
              <a:rPr lang="en-US" smtClean="0"/>
              <a:t>9/26/14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8B8BFE-7E79-B642-9BAC-02D627A8030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50D9C25-34BF-1E4D-981E-24EC9FA87462}" type="datetimeFigureOut">
              <a:rPr lang="en-US" smtClean="0"/>
              <a:t>9/26/14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8B8BFE-7E79-B642-9BAC-02D627A80303}"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0D9C25-34BF-1E4D-981E-24EC9FA87462}" type="datetimeFigureOut">
              <a:rPr lang="en-US" smtClean="0"/>
              <a:t>9/26/14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8B8BFE-7E79-B642-9BAC-02D627A80303}"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750D9C25-34BF-1E4D-981E-24EC9FA87462}" type="datetimeFigureOut">
              <a:rPr lang="en-US" smtClean="0"/>
              <a:t>9/26/14</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E78B8BFE-7E79-B642-9BAC-02D627A80303}"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funny-poems-for-free.com/Michigan-Poetry-Book.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cope.oakland.k12.mi.us" TargetMode="External"/><Relationship Id="rId3" Type="http://schemas.openxmlformats.org/officeDocument/2006/relationships/hyperlink" Target="http://bentley.umich.edu/research/teaching/lummin.ph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funny-poems-for-free.com/Michigan-Poetry-Book.html"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funny-poems-for-free.com/Michigan-Poetry-Book.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nAFpRiecpqk" TargetMode="External"/><Relationship Id="rId3" Type="http://schemas.openxmlformats.org/officeDocument/2006/relationships/hyperlink" Target="http://www.soolocks.com/soo-locks-web-cam-12/"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Integrated Literacy Assignment</a:t>
            </a:r>
            <a:endParaRPr lang="en-US" dirty="0"/>
          </a:p>
        </p:txBody>
      </p:sp>
      <p:sp>
        <p:nvSpPr>
          <p:cNvPr id="3" name="Subtitle 2"/>
          <p:cNvSpPr>
            <a:spLocks noGrp="1"/>
          </p:cNvSpPr>
          <p:nvPr>
            <p:ph type="subTitle" idx="1"/>
          </p:nvPr>
        </p:nvSpPr>
        <p:spPr/>
        <p:txBody>
          <a:bodyPr>
            <a:normAutofit/>
          </a:bodyPr>
          <a:lstStyle/>
          <a:p>
            <a:r>
              <a:rPr lang="en-US" sz="4000" dirty="0" smtClean="0"/>
              <a:t>Sarah Park </a:t>
            </a:r>
            <a:endParaRPr lang="en-US" sz="4000" dirty="0"/>
          </a:p>
        </p:txBody>
      </p:sp>
    </p:spTree>
    <p:extLst>
      <p:ext uri="{BB962C8B-B14F-4D97-AF65-F5344CB8AC3E}">
        <p14:creationId xmlns:p14="http://schemas.microsoft.com/office/powerpoint/2010/main" val="370694320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021003.jpg"/>
          <p:cNvPicPr>
            <a:picLocks noGrp="1" noChangeAspect="1"/>
          </p:cNvPicPr>
          <p:nvPr>
            <p:ph idx="1"/>
          </p:nvPr>
        </p:nvPicPr>
        <p:blipFill rotWithShape="1">
          <a:blip r:embed="rId2">
            <a:extLst>
              <a:ext uri="{28A0092B-C50C-407E-A947-70E740481C1C}">
                <a14:useLocalDpi xmlns:a14="http://schemas.microsoft.com/office/drawing/2010/main" val="0"/>
              </a:ext>
            </a:extLst>
          </a:blip>
          <a:srcRect t="195" b="915"/>
          <a:stretch/>
        </p:blipFill>
        <p:spPr>
          <a:xfrm>
            <a:off x="904615" y="1591056"/>
            <a:ext cx="7447873" cy="4763947"/>
          </a:xfrm>
        </p:spPr>
      </p:pic>
      <p:sp>
        <p:nvSpPr>
          <p:cNvPr id="3" name="Title 2"/>
          <p:cNvSpPr>
            <a:spLocks noGrp="1"/>
          </p:cNvSpPr>
          <p:nvPr>
            <p:ph type="title"/>
          </p:nvPr>
        </p:nvSpPr>
        <p:spPr/>
        <p:txBody>
          <a:bodyPr/>
          <a:lstStyle/>
          <a:p>
            <a:r>
              <a:rPr lang="en-US" dirty="0" smtClean="0"/>
              <a:t>Maps </a:t>
            </a:r>
            <a:endParaRPr lang="en-US" dirty="0"/>
          </a:p>
        </p:txBody>
      </p:sp>
    </p:spTree>
    <p:extLst>
      <p:ext uri="{BB962C8B-B14F-4D97-AF65-F5344CB8AC3E}">
        <p14:creationId xmlns:p14="http://schemas.microsoft.com/office/powerpoint/2010/main" val="272390714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Michigan-Commodity-Map.jpg"/>
          <p:cNvPicPr>
            <a:picLocks noGrp="1" noChangeAspect="1"/>
          </p:cNvPicPr>
          <p:nvPr>
            <p:ph idx="1"/>
          </p:nvPr>
        </p:nvPicPr>
        <p:blipFill rotWithShape="1">
          <a:blip r:embed="rId2">
            <a:extLst>
              <a:ext uri="{28A0092B-C50C-407E-A947-70E740481C1C}">
                <a14:useLocalDpi xmlns:a14="http://schemas.microsoft.com/office/drawing/2010/main" val="0"/>
              </a:ext>
            </a:extLst>
          </a:blip>
          <a:srcRect l="-27475" t="-20125" r="-22540" b="-23816"/>
          <a:stretch/>
        </p:blipFill>
        <p:spPr>
          <a:xfrm>
            <a:off x="872067" y="591432"/>
            <a:ext cx="7408333" cy="7149367"/>
          </a:xfrm>
        </p:spPr>
      </p:pic>
      <p:sp>
        <p:nvSpPr>
          <p:cNvPr id="3" name="Title 2"/>
          <p:cNvSpPr>
            <a:spLocks noGrp="1"/>
          </p:cNvSpPr>
          <p:nvPr>
            <p:ph type="title"/>
          </p:nvPr>
        </p:nvSpPr>
        <p:spPr/>
        <p:txBody>
          <a:bodyPr/>
          <a:lstStyle/>
          <a:p>
            <a:r>
              <a:rPr lang="en-US" dirty="0" smtClean="0"/>
              <a:t>Maps </a:t>
            </a:r>
            <a:endParaRPr lang="en-US" dirty="0"/>
          </a:p>
        </p:txBody>
      </p:sp>
    </p:spTree>
    <p:extLst>
      <p:ext uri="{BB962C8B-B14F-4D97-AF65-F5344CB8AC3E}">
        <p14:creationId xmlns:p14="http://schemas.microsoft.com/office/powerpoint/2010/main" val="292427104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Timeline </a:t>
            </a:r>
            <a:endParaRPr lang="en-US" dirty="0"/>
          </a:p>
        </p:txBody>
      </p:sp>
    </p:spTree>
    <p:extLst>
      <p:ext uri="{BB962C8B-B14F-4D97-AF65-F5344CB8AC3E}">
        <p14:creationId xmlns:p14="http://schemas.microsoft.com/office/powerpoint/2010/main" val="237503898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hlinkClick r:id="rId2"/>
              </a:rPr>
              <a:t>http://www.funny-poems-for-free.com/Michigan-Poetry-</a:t>
            </a:r>
            <a:r>
              <a:rPr lang="en-US" dirty="0" smtClean="0">
                <a:hlinkClick r:id="rId2"/>
              </a:rPr>
              <a:t>Book.html</a:t>
            </a:r>
            <a:endParaRPr lang="en-US" dirty="0" smtClean="0"/>
          </a:p>
          <a:p>
            <a:endParaRPr lang="en-US" dirty="0"/>
          </a:p>
        </p:txBody>
      </p:sp>
      <p:sp>
        <p:nvSpPr>
          <p:cNvPr id="3" name="Title 2"/>
          <p:cNvSpPr>
            <a:spLocks noGrp="1"/>
          </p:cNvSpPr>
          <p:nvPr>
            <p:ph type="title"/>
          </p:nvPr>
        </p:nvSpPr>
        <p:spPr/>
        <p:txBody>
          <a:bodyPr/>
          <a:lstStyle/>
          <a:p>
            <a:r>
              <a:rPr lang="en-US" dirty="0"/>
              <a:t>S</a:t>
            </a:r>
            <a:r>
              <a:rPr lang="en-US" dirty="0" smtClean="0"/>
              <a:t>ong </a:t>
            </a:r>
            <a:endParaRPr lang="en-US" dirty="0"/>
          </a:p>
        </p:txBody>
      </p:sp>
    </p:spTree>
    <p:extLst>
      <p:ext uri="{BB962C8B-B14F-4D97-AF65-F5344CB8AC3E}">
        <p14:creationId xmlns:p14="http://schemas.microsoft.com/office/powerpoint/2010/main" val="236290096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hlinkClick r:id="rId2"/>
              </a:rPr>
              <a:t>http://scope.oakland.k12.mi.us </a:t>
            </a:r>
            <a:endPar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endPar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endPar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r>
              <a:rPr 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hlinkClick r:id="rId3"/>
              </a:rPr>
              <a:t>http://bentley.umich.edu/research/teaching/</a:t>
            </a:r>
            <a:r>
              <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hlinkClick r:id="rId3"/>
              </a:rPr>
              <a:t>lummin.php</a:t>
            </a:r>
            <a:endPar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endParaRPr lang="en-US" dirty="0"/>
          </a:p>
        </p:txBody>
      </p:sp>
      <p:sp>
        <p:nvSpPr>
          <p:cNvPr id="3" name="Title 2"/>
          <p:cNvSpPr>
            <a:spLocks noGrp="1"/>
          </p:cNvSpPr>
          <p:nvPr>
            <p:ph type="title"/>
          </p:nvPr>
        </p:nvSpPr>
        <p:spPr/>
        <p:txBody>
          <a:bodyPr/>
          <a:lstStyle/>
          <a:p>
            <a:r>
              <a:rPr lang="en-US" dirty="0" smtClean="0"/>
              <a:t>Websites </a:t>
            </a:r>
            <a:endParaRPr lang="en-US" dirty="0"/>
          </a:p>
        </p:txBody>
      </p:sp>
    </p:spTree>
    <p:extLst>
      <p:ext uri="{BB962C8B-B14F-4D97-AF65-F5344CB8AC3E}">
        <p14:creationId xmlns:p14="http://schemas.microsoft.com/office/powerpoint/2010/main" val="350758093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591056"/>
            <a:ext cx="7408333" cy="4935193"/>
          </a:xfrm>
        </p:spPr>
        <p:txBody>
          <a:bodyPr>
            <a:normAutofit lnSpcReduction="10000"/>
          </a:bodyPr>
          <a:lstStyle/>
          <a:p>
            <a:r>
              <a:rPr lang="en-US" sz="2600" dirty="0" err="1">
                <a:solidFill>
                  <a:srgbClr val="FFFFFF"/>
                </a:solidFill>
              </a:rPr>
              <a:t>Fredlund</a:t>
            </a:r>
            <a:r>
              <a:rPr lang="en-US" sz="2600" dirty="0">
                <a:solidFill>
                  <a:srgbClr val="FFFFFF"/>
                </a:solidFill>
              </a:rPr>
              <a:t>. "History of Michigan." </a:t>
            </a:r>
            <a:r>
              <a:rPr lang="en-US" sz="2600" dirty="0" err="1">
                <a:solidFill>
                  <a:srgbClr val="FFFFFF"/>
                </a:solidFill>
              </a:rPr>
              <a:t>N.p</a:t>
            </a:r>
            <a:r>
              <a:rPr lang="en-US" sz="2600" dirty="0">
                <a:solidFill>
                  <a:srgbClr val="FFFFFF"/>
                </a:solidFill>
              </a:rPr>
              <a:t>., Oct. 2011. Web. Sept. 2014. &lt;https://</a:t>
            </a:r>
            <a:r>
              <a:rPr lang="en-US" sz="2600" dirty="0" err="1">
                <a:solidFill>
                  <a:srgbClr val="FFFFFF"/>
                </a:solidFill>
              </a:rPr>
              <a:t>www.youtube.com</a:t>
            </a:r>
            <a:r>
              <a:rPr lang="en-US" sz="2600" dirty="0">
                <a:solidFill>
                  <a:srgbClr val="FFFFFF"/>
                </a:solidFill>
              </a:rPr>
              <a:t>/</a:t>
            </a:r>
            <a:r>
              <a:rPr lang="en-US" sz="2600" dirty="0" err="1">
                <a:solidFill>
                  <a:srgbClr val="FFFFFF"/>
                </a:solidFill>
              </a:rPr>
              <a:t>watch?v</a:t>
            </a:r>
            <a:r>
              <a:rPr lang="en-US" sz="2600" dirty="0">
                <a:solidFill>
                  <a:srgbClr val="FFFFFF"/>
                </a:solidFill>
              </a:rPr>
              <a:t>=</a:t>
            </a:r>
            <a:r>
              <a:rPr lang="en-US" sz="2600" dirty="0" err="1">
                <a:solidFill>
                  <a:srgbClr val="FFFFFF"/>
                </a:solidFill>
              </a:rPr>
              <a:t>nAFpRiecpqk</a:t>
            </a:r>
            <a:r>
              <a:rPr lang="en-US" sz="2600" dirty="0">
                <a:solidFill>
                  <a:srgbClr val="FFFFFF"/>
                </a:solidFill>
              </a:rPr>
              <a:t>&gt;.</a:t>
            </a:r>
            <a:endParaRPr lang="en-US" sz="2600" i="1" dirty="0" smtClean="0">
              <a:solidFill>
                <a:srgbClr val="FFFFFF"/>
              </a:solidFill>
            </a:endParaRPr>
          </a:p>
          <a:p>
            <a:r>
              <a:rPr lang="en-US" sz="2600" i="1" dirty="0" smtClean="0">
                <a:solidFill>
                  <a:srgbClr val="FFFFFF"/>
                </a:solidFill>
              </a:rPr>
              <a:t>Funny </a:t>
            </a:r>
            <a:r>
              <a:rPr lang="en-US" sz="2600" i="1" dirty="0">
                <a:solidFill>
                  <a:srgbClr val="FFFFFF"/>
                </a:solidFill>
              </a:rPr>
              <a:t>Poems For Free</a:t>
            </a:r>
            <a:r>
              <a:rPr lang="en-US" sz="2600" dirty="0">
                <a:solidFill>
                  <a:srgbClr val="FFFFFF"/>
                </a:solidFill>
              </a:rPr>
              <a:t>. </a:t>
            </a:r>
            <a:r>
              <a:rPr lang="en-US" sz="2600" dirty="0" err="1">
                <a:solidFill>
                  <a:srgbClr val="FFFFFF"/>
                </a:solidFill>
              </a:rPr>
              <a:t>N.p</a:t>
            </a:r>
            <a:r>
              <a:rPr lang="en-US" sz="2600" dirty="0">
                <a:solidFill>
                  <a:srgbClr val="FFFFFF"/>
                </a:solidFill>
              </a:rPr>
              <a:t>., 2008. Web. Sept. 2014. </a:t>
            </a:r>
            <a:r>
              <a:rPr lang="en-US" sz="2600" dirty="0" smtClean="0">
                <a:solidFill>
                  <a:srgbClr val="FFFFFF"/>
                </a:solidFill>
                <a:hlinkClick r:id="rId2"/>
              </a:rPr>
              <a:t>http</a:t>
            </a:r>
            <a:r>
              <a:rPr lang="en-US" sz="2600" dirty="0">
                <a:solidFill>
                  <a:srgbClr val="FFFFFF"/>
                </a:solidFill>
                <a:hlinkClick r:id="rId2"/>
              </a:rPr>
              <a:t>://www.funny-poems-for-free.com/Michigan-Poetry-</a:t>
            </a:r>
            <a:r>
              <a:rPr lang="en-US" sz="2600" dirty="0" smtClean="0">
                <a:solidFill>
                  <a:srgbClr val="FFFFFF"/>
                </a:solidFill>
                <a:hlinkClick r:id="rId2"/>
              </a:rPr>
              <a:t>Book.html</a:t>
            </a:r>
            <a:r>
              <a:rPr lang="en-US" sz="2600" dirty="0" smtClean="0">
                <a:solidFill>
                  <a:srgbClr val="FFFFFF"/>
                </a:solidFill>
              </a:rPr>
              <a:t>.</a:t>
            </a:r>
          </a:p>
          <a:p>
            <a:r>
              <a:rPr lang="en-US" sz="2800" i="1" dirty="0">
                <a:solidFill>
                  <a:srgbClr val="FFFFFF"/>
                </a:solidFill>
              </a:rPr>
              <a:t>Getting to Know Michigan</a:t>
            </a:r>
            <a:r>
              <a:rPr lang="en-US" sz="2800" dirty="0">
                <a:solidFill>
                  <a:srgbClr val="FFFFFF"/>
                </a:solidFill>
              </a:rPr>
              <a:t> 2007: . Print</a:t>
            </a:r>
            <a:r>
              <a:rPr lang="en-US" sz="2800" dirty="0" smtClean="0">
                <a:solidFill>
                  <a:srgbClr val="FFFFFF"/>
                </a:solidFill>
              </a:rPr>
              <a:t>.</a:t>
            </a:r>
          </a:p>
          <a:p>
            <a:r>
              <a:rPr lang="en-US" sz="2600" dirty="0" smtClean="0">
                <a:solidFill>
                  <a:srgbClr val="FFFFFF"/>
                </a:solidFill>
              </a:rPr>
              <a:t>"</a:t>
            </a:r>
            <a:r>
              <a:rPr lang="en-US" sz="2600" dirty="0">
                <a:solidFill>
                  <a:srgbClr val="FFFFFF"/>
                </a:solidFill>
              </a:rPr>
              <a:t>Lumbering: the Work." </a:t>
            </a:r>
            <a:r>
              <a:rPr lang="en-US" sz="2600" i="1" dirty="0">
                <a:solidFill>
                  <a:srgbClr val="FFFFFF"/>
                </a:solidFill>
              </a:rPr>
              <a:t>Bentley Historical Library</a:t>
            </a:r>
            <a:r>
              <a:rPr lang="en-US" sz="2600" dirty="0">
                <a:solidFill>
                  <a:srgbClr val="FFFFFF"/>
                </a:solidFill>
              </a:rPr>
              <a:t>. University Of Michigan, 2013. Web. Sept. 2014</a:t>
            </a:r>
            <a:r>
              <a:rPr lang="en-US" sz="2600" dirty="0" smtClean="0">
                <a:solidFill>
                  <a:srgbClr val="FFFFFF"/>
                </a:solidFill>
              </a:rPr>
              <a:t>.</a:t>
            </a:r>
          </a:p>
          <a:p>
            <a:r>
              <a:rPr lang="en-US" dirty="0">
                <a:solidFill>
                  <a:srgbClr val="FFFFFF"/>
                </a:solidFill>
              </a:rPr>
              <a:t>McConnell. "Chapter 7,11." </a:t>
            </a:r>
            <a:r>
              <a:rPr lang="en-US" i="1" dirty="0">
                <a:solidFill>
                  <a:srgbClr val="FFFFFF"/>
                </a:solidFill>
              </a:rPr>
              <a:t>Our Michigan Adventure.</a:t>
            </a:r>
            <a:r>
              <a:rPr lang="en-US" dirty="0">
                <a:solidFill>
                  <a:srgbClr val="FFFFFF"/>
                </a:solidFill>
              </a:rPr>
              <a:t> Hillsdale: Hillsdale Educational, 2002. . Print</a:t>
            </a:r>
            <a:r>
              <a:rPr lang="en-US" dirty="0" smtClean="0">
                <a:solidFill>
                  <a:srgbClr val="FFFFFF"/>
                </a:solidFill>
              </a:rPr>
              <a:t>.</a:t>
            </a:r>
          </a:p>
          <a:p>
            <a:endParaRPr lang="en-US" sz="2600" dirty="0" smtClean="0">
              <a:solidFill>
                <a:srgbClr val="FFFFFF"/>
              </a:solidFill>
            </a:endParaRPr>
          </a:p>
          <a:p>
            <a:endParaRPr lang="en-US" sz="2600" dirty="0" smtClean="0"/>
          </a:p>
          <a:p>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Work Cited</a:t>
            </a:r>
            <a:endParaRPr lang="en-US" dirty="0"/>
          </a:p>
        </p:txBody>
      </p:sp>
    </p:spTree>
    <p:extLst>
      <p:ext uri="{BB962C8B-B14F-4D97-AF65-F5344CB8AC3E}">
        <p14:creationId xmlns:p14="http://schemas.microsoft.com/office/powerpoint/2010/main" val="409420425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886772"/>
            <a:ext cx="7408333" cy="4810324"/>
          </a:xfrm>
        </p:spPr>
        <p:txBody>
          <a:bodyPr/>
          <a:lstStyle/>
          <a:p>
            <a:r>
              <a:rPr lang="en-US" dirty="0">
                <a:solidFill>
                  <a:srgbClr val="FFFFFF"/>
                </a:solidFill>
              </a:rPr>
              <a:t>McConnell. "Chapter 5." </a:t>
            </a:r>
            <a:r>
              <a:rPr lang="en-US" i="1" dirty="0">
                <a:solidFill>
                  <a:srgbClr val="FFFFFF"/>
                </a:solidFill>
              </a:rPr>
              <a:t>Meet Michigan.</a:t>
            </a:r>
            <a:r>
              <a:rPr lang="en-US" dirty="0">
                <a:solidFill>
                  <a:srgbClr val="FFFFFF"/>
                </a:solidFill>
              </a:rPr>
              <a:t> Hillsdale: Hillsdale Educational, 2009. . Print.</a:t>
            </a:r>
            <a:endParaRPr lang="en-US" dirty="0" smtClean="0">
              <a:solidFill>
                <a:srgbClr val="FFFFFF"/>
              </a:solidFill>
            </a:endParaRPr>
          </a:p>
          <a:p>
            <a:r>
              <a:rPr lang="en-US" dirty="0" smtClean="0">
                <a:solidFill>
                  <a:srgbClr val="FFFFFF"/>
                </a:solidFill>
              </a:rPr>
              <a:t>"</a:t>
            </a:r>
            <a:r>
              <a:rPr lang="en-US" dirty="0">
                <a:solidFill>
                  <a:srgbClr val="FFFFFF"/>
                </a:solidFill>
              </a:rPr>
              <a:t>Michigan's White Pine Era.”  Jan. 2003: N. </a:t>
            </a:r>
            <a:r>
              <a:rPr lang="en-US" dirty="0" err="1">
                <a:solidFill>
                  <a:srgbClr val="FFFFFF"/>
                </a:solidFill>
              </a:rPr>
              <a:t>pag</a:t>
            </a:r>
            <a:r>
              <a:rPr lang="en-US" dirty="0">
                <a:solidFill>
                  <a:srgbClr val="FFFFFF"/>
                </a:solidFill>
              </a:rPr>
              <a:t>. Print.</a:t>
            </a:r>
          </a:p>
          <a:p>
            <a:r>
              <a:rPr lang="en-US" dirty="0">
                <a:solidFill>
                  <a:srgbClr val="FFFFFF"/>
                </a:solidFill>
              </a:rPr>
              <a:t>"Michigan History for Kids.”  Fall 2004: N. </a:t>
            </a:r>
            <a:r>
              <a:rPr lang="en-US" dirty="0" err="1">
                <a:solidFill>
                  <a:srgbClr val="FFFFFF"/>
                </a:solidFill>
              </a:rPr>
              <a:t>pag</a:t>
            </a:r>
            <a:r>
              <a:rPr lang="en-US" dirty="0">
                <a:solidFill>
                  <a:srgbClr val="FFFFFF"/>
                </a:solidFill>
              </a:rPr>
              <a:t>. Print.</a:t>
            </a:r>
          </a:p>
          <a:p>
            <a:r>
              <a:rPr lang="en-US" i="1" dirty="0">
                <a:solidFill>
                  <a:srgbClr val="FFFFFF"/>
                </a:solidFill>
              </a:rPr>
              <a:t>Oakland Schools</a:t>
            </a:r>
            <a:r>
              <a:rPr lang="en-US" dirty="0">
                <a:solidFill>
                  <a:srgbClr val="FFFFFF"/>
                </a:solidFill>
              </a:rPr>
              <a:t>. Oakland Schools, 2007. Web. Sept. 2014. &lt;http://scope.oakland.k12.mi.us&gt;.</a:t>
            </a:r>
          </a:p>
          <a:p>
            <a:r>
              <a:rPr lang="en-US" i="1" dirty="0" err="1">
                <a:solidFill>
                  <a:srgbClr val="FFFFFF"/>
                </a:solidFill>
              </a:rPr>
              <a:t>Soo</a:t>
            </a:r>
            <a:r>
              <a:rPr lang="en-US" i="1" dirty="0">
                <a:solidFill>
                  <a:srgbClr val="FFFFFF"/>
                </a:solidFill>
              </a:rPr>
              <a:t> Locks Boat Tours</a:t>
            </a:r>
            <a:r>
              <a:rPr lang="en-US" dirty="0">
                <a:solidFill>
                  <a:srgbClr val="FFFFFF"/>
                </a:solidFill>
              </a:rPr>
              <a:t>. Gaslight Media, 2014. Web. Sept. 2014.</a:t>
            </a:r>
          </a:p>
          <a:p>
            <a:r>
              <a:rPr lang="en-US" dirty="0" err="1">
                <a:solidFill>
                  <a:srgbClr val="FFFFFF"/>
                </a:solidFill>
              </a:rPr>
              <a:t>Suess</a:t>
            </a:r>
            <a:r>
              <a:rPr lang="en-US" dirty="0">
                <a:solidFill>
                  <a:srgbClr val="FFFFFF"/>
                </a:solidFill>
              </a:rPr>
              <a:t>, Dr. </a:t>
            </a:r>
            <a:r>
              <a:rPr lang="en-US" i="1" dirty="0">
                <a:solidFill>
                  <a:srgbClr val="FFFFFF"/>
                </a:solidFill>
              </a:rPr>
              <a:t>The </a:t>
            </a:r>
            <a:r>
              <a:rPr lang="en-US" i="1" dirty="0" err="1">
                <a:solidFill>
                  <a:srgbClr val="FFFFFF"/>
                </a:solidFill>
              </a:rPr>
              <a:t>Lorax</a:t>
            </a:r>
            <a:r>
              <a:rPr lang="en-US" i="1" dirty="0">
                <a:solidFill>
                  <a:srgbClr val="FFFFFF"/>
                </a:solidFill>
              </a:rPr>
              <a:t>.</a:t>
            </a:r>
            <a:r>
              <a:rPr lang="en-US" dirty="0">
                <a:solidFill>
                  <a:srgbClr val="FFFFFF"/>
                </a:solidFill>
              </a:rPr>
              <a:t> 1971. Print.</a:t>
            </a:r>
          </a:p>
          <a:p>
            <a:endParaRPr lang="en-US" dirty="0"/>
          </a:p>
          <a:p>
            <a:endParaRPr lang="en-US" dirty="0"/>
          </a:p>
          <a:p>
            <a:endParaRPr lang="en-US" dirty="0"/>
          </a:p>
        </p:txBody>
      </p:sp>
      <p:sp>
        <p:nvSpPr>
          <p:cNvPr id="3" name="Title 2"/>
          <p:cNvSpPr>
            <a:spLocks noGrp="1"/>
          </p:cNvSpPr>
          <p:nvPr>
            <p:ph type="title"/>
          </p:nvPr>
        </p:nvSpPr>
        <p:spPr/>
        <p:txBody>
          <a:bodyPr/>
          <a:lstStyle/>
          <a:p>
            <a:r>
              <a:rPr lang="en-US" dirty="0" smtClean="0"/>
              <a:t>Work Cited cont. </a:t>
            </a:r>
            <a:endParaRPr lang="en-US" dirty="0"/>
          </a:p>
        </p:txBody>
      </p:sp>
    </p:spTree>
    <p:extLst>
      <p:ext uri="{BB962C8B-B14F-4D97-AF65-F5344CB8AC3E}">
        <p14:creationId xmlns:p14="http://schemas.microsoft.com/office/powerpoint/2010/main" val="194776015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122198"/>
            <a:ext cx="7658165" cy="4021361"/>
          </a:xfrm>
        </p:spPr>
        <p:txBody>
          <a:bodyPr>
            <a:noAutofit/>
          </a:bodyPr>
          <a:lstStyle/>
          <a:p>
            <a:r>
              <a:rPr lang="en-US" sz="2800" b="1" dirty="0" smtClean="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rPr>
              <a:t>3- G5.0.1 Locate natural resources in Michigan and explain the consequences of their use. </a:t>
            </a:r>
          </a:p>
          <a:p>
            <a:r>
              <a:rPr lang="en-US" sz="2800" b="1" dirty="0" smtClean="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rPr>
              <a:t>3- E1.0.3 Analyze how Michigan’s location and natural resources influenced its economic development (e.g., how waterways and other natural resources have influenced economic activities such as mining, lumbering, automobile manufacturing, and furniture making). </a:t>
            </a:r>
            <a:endParaRPr lang="en-US" sz="2800" b="1" dirty="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endParaRPr>
          </a:p>
        </p:txBody>
      </p:sp>
      <p:sp>
        <p:nvSpPr>
          <p:cNvPr id="2" name="Title 1"/>
          <p:cNvSpPr>
            <a:spLocks noGrp="1"/>
          </p:cNvSpPr>
          <p:nvPr>
            <p:ph type="title"/>
          </p:nvPr>
        </p:nvSpPr>
        <p:spPr>
          <a:xfrm>
            <a:off x="300632" y="616365"/>
            <a:ext cx="8229600" cy="1252728"/>
          </a:xfrm>
        </p:spPr>
        <p:txBody>
          <a:bodyPr/>
          <a:lstStyle/>
          <a:p>
            <a:r>
              <a:rPr lang="en-US" dirty="0" smtClean="0"/>
              <a:t>GLCE’S</a:t>
            </a:r>
            <a:endParaRPr lang="en-US" dirty="0"/>
          </a:p>
        </p:txBody>
      </p:sp>
    </p:spTree>
    <p:extLst>
      <p:ext uri="{BB962C8B-B14F-4D97-AF65-F5344CB8AC3E}">
        <p14:creationId xmlns:p14="http://schemas.microsoft.com/office/powerpoint/2010/main" val="144672481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hlinkClick r:id="rId2"/>
              </a:rPr>
              <a:t>http://www.funny-poems-for-free.com/Michigan-Poetry-</a:t>
            </a:r>
            <a:r>
              <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hlinkClick r:id="rId2"/>
              </a:rPr>
              <a:t>Book.html</a:t>
            </a:r>
            <a:endPar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endParaRPr lang="en-US" dirty="0"/>
          </a:p>
        </p:txBody>
      </p:sp>
      <p:sp>
        <p:nvSpPr>
          <p:cNvPr id="2" name="Title 1"/>
          <p:cNvSpPr>
            <a:spLocks noGrp="1"/>
          </p:cNvSpPr>
          <p:nvPr>
            <p:ph type="title"/>
          </p:nvPr>
        </p:nvSpPr>
        <p:spPr/>
        <p:txBody>
          <a:bodyPr/>
          <a:lstStyle/>
          <a:p>
            <a:r>
              <a:rPr lang="en-US" dirty="0" smtClean="0"/>
              <a:t>Poetry</a:t>
            </a:r>
            <a:endParaRPr lang="en-US" dirty="0"/>
          </a:p>
        </p:txBody>
      </p:sp>
    </p:spTree>
    <p:extLst>
      <p:ext uri="{BB962C8B-B14F-4D97-AF65-F5344CB8AC3E}">
        <p14:creationId xmlns:p14="http://schemas.microsoft.com/office/powerpoint/2010/main" val="279369596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200" b="1" dirty="0" smtClean="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hlinkClick r:id="rId2"/>
              </a:rPr>
              <a:t>https://www.youtube.com/watch?v=nAFpRiecpqk</a:t>
            </a:r>
            <a:endParaRPr lang="en-US" sz="3200" b="1" dirty="0" smtClean="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endParaRPr>
          </a:p>
          <a:p>
            <a:endParaRPr lang="en-US" dirty="0" smtClean="0">
              <a:solidFill>
                <a:srgbClr val="FFFFFF"/>
              </a:solidFill>
            </a:endParaRPr>
          </a:p>
          <a:p>
            <a:r>
              <a:rPr lang="en-US" sz="3200" b="1" dirty="0">
                <a:ln w="12700">
                  <a:solidFill>
                    <a:schemeClr val="tx2">
                      <a:satMod val="155000"/>
                    </a:schemeClr>
                  </a:solidFill>
                  <a:prstDash val="solid"/>
                </a:ln>
                <a:solidFill>
                  <a:srgbClr val="FFFFFF"/>
                </a:solidFill>
                <a:effectLst>
                  <a:outerShdw blurRad="41275" dist="20320" dir="1800000" algn="tl" rotWithShape="0">
                    <a:srgbClr val="000000">
                      <a:alpha val="40000"/>
                    </a:srgbClr>
                  </a:outerShdw>
                </a:effectLst>
                <a:hlinkClick r:id="rId3"/>
              </a:rPr>
              <a:t>http://</a:t>
            </a:r>
            <a:r>
              <a:rPr lang="en-US" sz="3200" b="1" dirty="0" err="1">
                <a:ln w="12700">
                  <a:solidFill>
                    <a:schemeClr val="tx2">
                      <a:satMod val="155000"/>
                    </a:schemeClr>
                  </a:solidFill>
                  <a:prstDash val="solid"/>
                </a:ln>
                <a:solidFill>
                  <a:srgbClr val="FFFFFF"/>
                </a:solidFill>
                <a:effectLst>
                  <a:outerShdw blurRad="41275" dist="20320" dir="1800000" algn="tl" rotWithShape="0">
                    <a:srgbClr val="000000">
                      <a:alpha val="40000"/>
                    </a:srgbClr>
                  </a:outerShdw>
                </a:effectLst>
                <a:hlinkClick r:id="rId3"/>
              </a:rPr>
              <a:t>www.soolocks.com</a:t>
            </a:r>
            <a:r>
              <a:rPr lang="en-US" sz="3200" b="1" dirty="0">
                <a:ln w="12700">
                  <a:solidFill>
                    <a:schemeClr val="tx2">
                      <a:satMod val="155000"/>
                    </a:schemeClr>
                  </a:solidFill>
                  <a:prstDash val="solid"/>
                </a:ln>
                <a:solidFill>
                  <a:srgbClr val="FFFFFF"/>
                </a:solidFill>
                <a:effectLst>
                  <a:outerShdw blurRad="41275" dist="20320" dir="1800000" algn="tl" rotWithShape="0">
                    <a:srgbClr val="000000">
                      <a:alpha val="40000"/>
                    </a:srgbClr>
                  </a:outerShdw>
                </a:effectLst>
                <a:hlinkClick r:id="rId3"/>
              </a:rPr>
              <a:t>/soo-locks-web-cam-12/</a:t>
            </a:r>
            <a:endParaRPr lang="en-US" sz="3200" b="1" dirty="0">
              <a:ln w="12700">
                <a:solidFill>
                  <a:schemeClr val="tx2">
                    <a:satMod val="155000"/>
                  </a:schemeClr>
                </a:solidFill>
                <a:prstDash val="solid"/>
              </a:ln>
              <a:solidFill>
                <a:srgbClr val="FFFFFF"/>
              </a:solidFill>
              <a:effectLst>
                <a:outerShdw blurRad="41275" dist="20320" dir="1800000" algn="tl" rotWithShape="0">
                  <a:srgbClr val="000000">
                    <a:alpha val="40000"/>
                  </a:srgbClr>
                </a:outerShdw>
              </a:effectLst>
            </a:endParaRPr>
          </a:p>
        </p:txBody>
      </p:sp>
      <p:sp>
        <p:nvSpPr>
          <p:cNvPr id="2" name="Title 1"/>
          <p:cNvSpPr>
            <a:spLocks noGrp="1"/>
          </p:cNvSpPr>
          <p:nvPr>
            <p:ph type="title"/>
          </p:nvPr>
        </p:nvSpPr>
        <p:spPr/>
        <p:txBody>
          <a:bodyPr/>
          <a:lstStyle/>
          <a:p>
            <a:r>
              <a:rPr lang="en-US" dirty="0" smtClean="0"/>
              <a:t>Online lessons</a:t>
            </a:r>
            <a:endParaRPr lang="en-US" dirty="0"/>
          </a:p>
        </p:txBody>
      </p:sp>
    </p:spTree>
    <p:extLst>
      <p:ext uri="{BB962C8B-B14F-4D97-AF65-F5344CB8AC3E}">
        <p14:creationId xmlns:p14="http://schemas.microsoft.com/office/powerpoint/2010/main" val="233806710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b="1" dirty="0" smtClean="0">
                <a:ln w="12700">
                  <a:solidFill>
                    <a:schemeClr val="tx2">
                      <a:satMod val="155000"/>
                    </a:schemeClr>
                  </a:solidFill>
                  <a:prstDash val="solid"/>
                </a:ln>
                <a:solidFill>
                  <a:srgbClr val="FFFFFF"/>
                </a:solidFill>
                <a:effectLst>
                  <a:outerShdw blurRad="41275" dist="20320" dir="1800000" algn="tl" rotWithShape="0">
                    <a:srgbClr val="000000">
                      <a:alpha val="40000"/>
                    </a:srgbClr>
                  </a:outerShdw>
                </a:effectLst>
              </a:rPr>
              <a:t>Our Michigan Adventure</a:t>
            </a:r>
          </a:p>
          <a:p>
            <a:pPr marL="0" indent="0">
              <a:buNone/>
            </a:pPr>
            <a:endParaRPr lang="en-US" sz="3200" b="1" dirty="0" smtClean="0">
              <a:ln w="12700">
                <a:solidFill>
                  <a:schemeClr val="tx2">
                    <a:satMod val="155000"/>
                  </a:schemeClr>
                </a:solidFill>
                <a:prstDash val="solid"/>
              </a:ln>
              <a:solidFill>
                <a:srgbClr val="FFFFFF"/>
              </a:solidFill>
              <a:effectLst>
                <a:outerShdw blurRad="41275" dist="20320" dir="1800000" algn="tl" rotWithShape="0">
                  <a:srgbClr val="000000">
                    <a:alpha val="40000"/>
                  </a:srgbClr>
                </a:outerShdw>
              </a:effectLst>
            </a:endParaRPr>
          </a:p>
          <a:p>
            <a:r>
              <a:rPr lang="en-US" sz="3200" b="1" dirty="0" smtClean="0">
                <a:ln w="12700">
                  <a:solidFill>
                    <a:schemeClr val="tx2">
                      <a:satMod val="155000"/>
                    </a:schemeClr>
                  </a:solidFill>
                  <a:prstDash val="solid"/>
                </a:ln>
                <a:solidFill>
                  <a:srgbClr val="FFFFFF"/>
                </a:solidFill>
                <a:effectLst>
                  <a:outerShdw blurRad="41275" dist="20320" dir="1800000" algn="tl" rotWithShape="0">
                    <a:srgbClr val="000000">
                      <a:alpha val="40000"/>
                    </a:srgbClr>
                  </a:outerShdw>
                </a:effectLst>
              </a:rPr>
              <a:t>Meet Michigan </a:t>
            </a:r>
          </a:p>
          <a:p>
            <a:pPr marL="0" indent="0">
              <a:buNone/>
            </a:pPr>
            <a:endParaRPr lang="en-US" dirty="0"/>
          </a:p>
        </p:txBody>
      </p:sp>
      <p:sp>
        <p:nvSpPr>
          <p:cNvPr id="3" name="Title 2"/>
          <p:cNvSpPr>
            <a:spLocks noGrp="1"/>
          </p:cNvSpPr>
          <p:nvPr>
            <p:ph type="title"/>
          </p:nvPr>
        </p:nvSpPr>
        <p:spPr/>
        <p:txBody>
          <a:bodyPr/>
          <a:lstStyle/>
          <a:p>
            <a:r>
              <a:rPr lang="en-US" dirty="0" smtClean="0"/>
              <a:t>Textbooks</a:t>
            </a:r>
            <a:endParaRPr lang="en-US" dirty="0"/>
          </a:p>
        </p:txBody>
      </p:sp>
    </p:spTree>
    <p:extLst>
      <p:ext uri="{BB962C8B-B14F-4D97-AF65-F5344CB8AC3E}">
        <p14:creationId xmlns:p14="http://schemas.microsoft.com/office/powerpoint/2010/main" val="227642617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Resources to Riches								</a:t>
            </a:r>
          </a:p>
          <a:p>
            <a:r>
              <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Getting to Know Michigan </a:t>
            </a:r>
            <a:endParaRPr 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Title 2"/>
          <p:cNvSpPr>
            <a:spLocks noGrp="1"/>
          </p:cNvSpPr>
          <p:nvPr>
            <p:ph type="title"/>
          </p:nvPr>
        </p:nvSpPr>
        <p:spPr/>
        <p:txBody>
          <a:bodyPr/>
          <a:lstStyle/>
          <a:p>
            <a:r>
              <a:rPr lang="en-US" dirty="0" smtClean="0"/>
              <a:t>Activity Books</a:t>
            </a:r>
            <a:endParaRPr lang="en-US" dirty="0"/>
          </a:p>
        </p:txBody>
      </p:sp>
    </p:spTree>
    <p:extLst>
      <p:ext uri="{BB962C8B-B14F-4D97-AF65-F5344CB8AC3E}">
        <p14:creationId xmlns:p14="http://schemas.microsoft.com/office/powerpoint/2010/main" val="199537331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The </a:t>
            </a:r>
            <a:r>
              <a:rPr lang="en-US" dirty="0" err="1" smtClean="0"/>
              <a:t>Lorax</a:t>
            </a:r>
            <a:r>
              <a:rPr lang="en-US" dirty="0" smtClean="0"/>
              <a:t> </a:t>
            </a:r>
            <a:endParaRPr lang="en-US" dirty="0"/>
          </a:p>
        </p:txBody>
      </p:sp>
      <p:pic>
        <p:nvPicPr>
          <p:cNvPr id="6" name="Content Placeholder 5" descr="The_Lorax.jpg"/>
          <p:cNvPicPr>
            <a:picLocks noGrp="1" noChangeAspect="1"/>
          </p:cNvPicPr>
          <p:nvPr>
            <p:ph idx="1"/>
          </p:nvPr>
        </p:nvPicPr>
        <p:blipFill rotWithShape="1">
          <a:blip r:embed="rId2">
            <a:extLst>
              <a:ext uri="{28A0092B-C50C-407E-A947-70E740481C1C}">
                <a14:useLocalDpi xmlns:a14="http://schemas.microsoft.com/office/drawing/2010/main" val="0"/>
              </a:ext>
            </a:extLst>
          </a:blip>
          <a:srcRect l="-24143" t="-996" b="-32933"/>
          <a:stretch/>
        </p:blipFill>
        <p:spPr>
          <a:xfrm>
            <a:off x="2989065" y="1591056"/>
            <a:ext cx="2403830" cy="6684991"/>
          </a:xfrm>
        </p:spPr>
      </p:pic>
    </p:spTree>
    <p:extLst>
      <p:ext uri="{BB962C8B-B14F-4D97-AF65-F5344CB8AC3E}">
        <p14:creationId xmlns:p14="http://schemas.microsoft.com/office/powerpoint/2010/main" val="320778078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Michigan Bingo </a:t>
            </a:r>
          </a:p>
          <a:p>
            <a:r>
              <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Michigan Taste Test </a:t>
            </a:r>
            <a:endParaRPr 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Title 2"/>
          <p:cNvSpPr>
            <a:spLocks noGrp="1"/>
          </p:cNvSpPr>
          <p:nvPr>
            <p:ph type="title"/>
          </p:nvPr>
        </p:nvSpPr>
        <p:spPr/>
        <p:txBody>
          <a:bodyPr/>
          <a:lstStyle/>
          <a:p>
            <a:r>
              <a:rPr lang="en-US" dirty="0" smtClean="0"/>
              <a:t>Games</a:t>
            </a:r>
            <a:endParaRPr lang="en-US" dirty="0"/>
          </a:p>
        </p:txBody>
      </p:sp>
      <p:sp>
        <p:nvSpPr>
          <p:cNvPr id="4" name="TextBox 3"/>
          <p:cNvSpPr txBox="1"/>
          <p:nvPr/>
        </p:nvSpPr>
        <p:spPr>
          <a:xfrm>
            <a:off x="5271119" y="100891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14776705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Michigan History for Kids: Logs to Lumber		</a:t>
            </a:r>
          </a:p>
          <a:p>
            <a:r>
              <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The Mitten: Michigan’s White Pine Era </a:t>
            </a:r>
            <a:endParaRPr 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Title 2"/>
          <p:cNvSpPr>
            <a:spLocks noGrp="1"/>
          </p:cNvSpPr>
          <p:nvPr>
            <p:ph type="title"/>
          </p:nvPr>
        </p:nvSpPr>
        <p:spPr/>
        <p:txBody>
          <a:bodyPr/>
          <a:lstStyle/>
          <a:p>
            <a:r>
              <a:rPr lang="en-US" dirty="0" smtClean="0"/>
              <a:t>Content Magazines</a:t>
            </a:r>
            <a:endParaRPr lang="en-US" dirty="0"/>
          </a:p>
        </p:txBody>
      </p:sp>
    </p:spTree>
    <p:extLst>
      <p:ext uri="{BB962C8B-B14F-4D97-AF65-F5344CB8AC3E}">
        <p14:creationId xmlns:p14="http://schemas.microsoft.com/office/powerpoint/2010/main" val="3659103678"/>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Waveform.thmx</Template>
  <TotalTime>3239</TotalTime>
  <Words>412</Words>
  <Application>Microsoft Macintosh PowerPoint</Application>
  <PresentationFormat>On-screen Show (4:3)</PresentationFormat>
  <Paragraphs>52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Waveform</vt:lpstr>
      <vt:lpstr>Integrated Literacy Assignment</vt:lpstr>
      <vt:lpstr>GLCE’S</vt:lpstr>
      <vt:lpstr>Poetry</vt:lpstr>
      <vt:lpstr>Online lessons</vt:lpstr>
      <vt:lpstr>Textbooks</vt:lpstr>
      <vt:lpstr>Activity Books</vt:lpstr>
      <vt:lpstr>The Lorax </vt:lpstr>
      <vt:lpstr>Games</vt:lpstr>
      <vt:lpstr>Content Magazines</vt:lpstr>
      <vt:lpstr>Maps </vt:lpstr>
      <vt:lpstr>Maps </vt:lpstr>
      <vt:lpstr>Timeline </vt:lpstr>
      <vt:lpstr>Song </vt:lpstr>
      <vt:lpstr>Websites </vt:lpstr>
      <vt:lpstr>Work Cited</vt:lpstr>
      <vt:lpstr>Work Cited cont.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Integrated Literacy Assignment</dc:title>
  <dc:creator>Sarah Park</dc:creator>
  <cp:lastModifiedBy>Sarah Park</cp:lastModifiedBy>
  <cp:revision>14</cp:revision>
  <dcterms:created xsi:type="dcterms:W3CDTF">2014-09-26T16:40:43Z</dcterms:created>
  <dcterms:modified xsi:type="dcterms:W3CDTF">2014-09-28T22:40:05Z</dcterms:modified>
</cp:coreProperties>
</file>